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4" r:id="rId1"/>
  </p:sldMasterIdLst>
  <p:notesMasterIdLst>
    <p:notesMasterId r:id="rId19"/>
  </p:notesMasterIdLst>
  <p:sldIdLst>
    <p:sldId id="256" r:id="rId2"/>
    <p:sldId id="258" r:id="rId3"/>
    <p:sldId id="261" r:id="rId4"/>
    <p:sldId id="262" r:id="rId5"/>
    <p:sldId id="268" r:id="rId6"/>
    <p:sldId id="257" r:id="rId7"/>
    <p:sldId id="279" r:id="rId8"/>
    <p:sldId id="259" r:id="rId9"/>
    <p:sldId id="278" r:id="rId10"/>
    <p:sldId id="275" r:id="rId11"/>
    <p:sldId id="273" r:id="rId12"/>
    <p:sldId id="280" r:id="rId13"/>
    <p:sldId id="263" r:id="rId14"/>
    <p:sldId id="265" r:id="rId15"/>
    <p:sldId id="266" r:id="rId16"/>
    <p:sldId id="276" r:id="rId17"/>
    <p:sldId id="277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ranklin Gothic Medium" panose="020B0603020102020204" pitchFamily="34" charset="0"/>
      <p:regular r:id="rId24"/>
      <p:italic r:id="rId25"/>
    </p:embeddedFont>
    <p:embeddedFont>
      <p:font typeface="Wingdings 2" panose="05020102010507070707" pitchFamily="18" charset="2"/>
      <p:regular r:id="rId26"/>
    </p:embeddedFont>
    <p:embeddedFont>
      <p:font typeface="Franklin Gothic Book" panose="020B0503020102020204" pitchFamily="34" charset="0"/>
      <p:regular r:id="rId27"/>
      <p:italic r:id="rId28"/>
    </p:embeddedFont>
    <p:embeddedFont>
      <p:font typeface="Franklin Gothic Demi" panose="020B0703020102020204" pitchFamily="34" charset="0"/>
      <p:regular r:id="rId29"/>
      <p:italic r:id="rId30"/>
    </p:embeddedFont>
    <p:embeddedFont>
      <p:font typeface="MS PGothic" panose="020B0600070205080204" pitchFamily="34" charset="-128"/>
      <p:regular r:id="rId31"/>
    </p:embeddedFont>
    <p:embeddedFont>
      <p:font typeface="MS PGothic" panose="020B0600070205080204" pitchFamily="34" charset="-128"/>
      <p:regular r:id="rId31"/>
    </p:embeddedFont>
  </p:embeddedFont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C0163-2061-4027-86D8-B438AB6339AA}" type="datetimeFigureOut">
              <a:rPr lang="sk-SK" smtClean="0"/>
              <a:pPr/>
              <a:t>22.06.2017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9C693-AC67-4CE9-BDD6-7A6B0AF91FB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218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9C693-AC67-4CE9-BDD6-7A6B0AF91FB3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5334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35C3B67-BA51-48EA-B887-5B14F2FD9A77}" type="slidenum">
              <a:rPr lang="en-US" altLang="en-US" smtClean="0">
                <a:latin typeface="Calibri" pitchFamily="34" charset="0"/>
              </a:rPr>
              <a:pPr eaLnBrk="1" hangingPunct="1"/>
              <a:t>11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 dirty="0">
                <a:latin typeface="Arial" pitchFamily="34" charset="0"/>
              </a:rPr>
              <a:t>Most wind turbines being used today are the horizontal-axis type. Horizontal-axis wind turbines have blades like airplane propellers. Wind turbines stand tall and wide to capture more wind—providing more “swept area” where the blades make contact with the wind.  </a:t>
            </a:r>
          </a:p>
          <a:p>
            <a:pPr eaLnBrk="1" hangingPunct="1">
              <a:spcBef>
                <a:spcPct val="0"/>
              </a:spcBef>
            </a:pPr>
            <a:endParaRPr lang="en-US" altLang="en-US" sz="1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000" dirty="0">
                <a:latin typeface="Arial" pitchFamily="34" charset="0"/>
              </a:rPr>
              <a:t>A one megawatt (1 MW) wind turbine will typically generate enough power for about 300 homes. This depends on the type of device and where it is located.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000" dirty="0">
                <a:latin typeface="Arial" pitchFamily="34" charset="0"/>
              </a:rPr>
              <a:t>Most large turbines that you see today are rated at 1.5 megawatts. This means at peak output (high winds) it will be producing about 1.5 megawatts of electricity.</a:t>
            </a:r>
          </a:p>
          <a:p>
            <a:pPr eaLnBrk="1" hangingPunct="1">
              <a:spcBef>
                <a:spcPct val="0"/>
              </a:spcBef>
            </a:pPr>
            <a:endParaRPr lang="en-US" altLang="en-US" sz="800" dirty="0"/>
          </a:p>
          <a:p>
            <a:pPr eaLnBrk="1" hangingPunct="1">
              <a:spcBef>
                <a:spcPct val="0"/>
              </a:spcBef>
            </a:pPr>
            <a:endParaRPr lang="en-US" altLang="en-US" sz="700" dirty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NEED Project 2014</a:t>
            </a:r>
          </a:p>
        </p:txBody>
      </p:sp>
    </p:spTree>
    <p:extLst>
      <p:ext uri="{BB962C8B-B14F-4D97-AF65-F5344CB8AC3E}">
        <p14:creationId xmlns:p14="http://schemas.microsoft.com/office/powerpoint/2010/main" val="3792501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9C693-AC67-4CE9-BDD6-7A6B0AF91FB3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0564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9C693-AC67-4CE9-BDD6-7A6B0AF91FB3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6954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9C693-AC67-4CE9-BDD6-7A6B0AF91FB3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6295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 dirty="0"/>
              <a:t>In the past, turbines have been perceived as noisy machines. While modern day turbines do produce some noise, when sited at a proper distance from homes and businesses,</a:t>
            </a:r>
            <a:r>
              <a:rPr lang="en-US" altLang="en-US" sz="1000" baseline="0" dirty="0"/>
              <a:t> </a:t>
            </a:r>
            <a:r>
              <a:rPr lang="en-US" altLang="en-US" sz="1000" dirty="0"/>
              <a:t>the noise level is less than many household appliances. 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A3949A3-2B5F-4835-A851-60007C525643}" type="slidenum">
              <a:rPr lang="en-US" altLang="en-US" smtClean="0">
                <a:latin typeface="Calibri" pitchFamily="34" charset="0"/>
              </a:rPr>
              <a:pPr eaLnBrk="1" hangingPunct="1"/>
              <a:t>16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NEED Project 2014</a:t>
            </a:r>
          </a:p>
        </p:txBody>
      </p:sp>
    </p:spTree>
    <p:extLst>
      <p:ext uri="{BB962C8B-B14F-4D97-AF65-F5344CB8AC3E}">
        <p14:creationId xmlns:p14="http://schemas.microsoft.com/office/powerpoint/2010/main" val="3468921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9C693-AC67-4CE9-BDD6-7A6B0AF91FB3}" type="slidenum">
              <a:rPr lang="sk-SK" smtClean="0"/>
              <a:pPr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1239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9C693-AC67-4CE9-BDD6-7A6B0AF91FB3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2431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9C693-AC67-4CE9-BDD6-7A6B0AF91FB3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5259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9C693-AC67-4CE9-BDD6-7A6B0AF91FB3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1482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9C693-AC67-4CE9-BDD6-7A6B0AF91FB3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3380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9C693-AC67-4CE9-BDD6-7A6B0AF91FB3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8875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9C693-AC67-4CE9-BDD6-7A6B0AF91FB3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1381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9C693-AC67-4CE9-BDD6-7A6B0AF91FB3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5908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9C693-AC67-4CE9-BDD6-7A6B0AF91FB3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883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A7B2-F5C4-40D4-AA49-71615D11B4A1}" type="datetimeFigureOut">
              <a:rPr lang="sk-SK" smtClean="0"/>
              <a:pPr/>
              <a:t>22.06.2017</a:t>
            </a:fld>
            <a:endParaRPr lang="sk-SK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ECE141-E024-4FC1-8945-7BE53EC9AC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A7B2-F5C4-40D4-AA49-71615D11B4A1}" type="datetimeFigureOut">
              <a:rPr lang="sk-SK" smtClean="0"/>
              <a:pPr/>
              <a:t>22.06.2017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E141-E024-4FC1-8945-7BE53EC9AC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A7B2-F5C4-40D4-AA49-71615D11B4A1}" type="datetimeFigureOut">
              <a:rPr lang="sk-SK" smtClean="0"/>
              <a:pPr/>
              <a:t>22.06.2017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E141-E024-4FC1-8945-7BE53EC9AC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81000" y="304800"/>
            <a:ext cx="99822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92D05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742950" indent="-285750">
              <a:buClr>
                <a:srgbClr val="92D05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92D05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92D05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buClr>
                <a:srgbClr val="92D05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143000" y="990600"/>
            <a:ext cx="6400800" cy="3048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AND A SUBTITLE</a:t>
            </a:r>
          </a:p>
        </p:txBody>
      </p:sp>
    </p:spTree>
    <p:extLst>
      <p:ext uri="{BB962C8B-B14F-4D97-AF65-F5344CB8AC3E}">
        <p14:creationId xmlns:p14="http://schemas.microsoft.com/office/powerpoint/2010/main" val="375364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A7B2-F5C4-40D4-AA49-71615D11B4A1}" type="datetimeFigureOut">
              <a:rPr lang="sk-SK" smtClean="0"/>
              <a:pPr/>
              <a:t>22.06.2017</a:t>
            </a:fld>
            <a:endParaRPr lang="sk-SK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ECE141-E024-4FC1-8945-7BE53EC9AC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A7B2-F5C4-40D4-AA49-71615D11B4A1}" type="datetimeFigureOut">
              <a:rPr lang="sk-SK" smtClean="0"/>
              <a:pPr/>
              <a:t>22.06.2017</a:t>
            </a:fld>
            <a:endParaRPr lang="sk-SK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E141-E024-4FC1-8945-7BE53EC9AC7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A7B2-F5C4-40D4-AA49-71615D11B4A1}" type="datetimeFigureOut">
              <a:rPr lang="sk-SK" smtClean="0"/>
              <a:pPr/>
              <a:t>22.06.2017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E141-E024-4FC1-8945-7BE53EC9AC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A7B2-F5C4-40D4-AA49-71615D11B4A1}" type="datetimeFigureOut">
              <a:rPr lang="sk-SK" smtClean="0"/>
              <a:pPr/>
              <a:t>22.06.2017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AECE141-E024-4FC1-8945-7BE53EC9AC7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A7B2-F5C4-40D4-AA49-71615D11B4A1}" type="datetimeFigureOut">
              <a:rPr lang="sk-SK" smtClean="0"/>
              <a:pPr/>
              <a:t>22.06.2017</a:t>
            </a:fld>
            <a:endParaRPr lang="sk-SK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E141-E024-4FC1-8945-7BE53EC9AC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A7B2-F5C4-40D4-AA49-71615D11B4A1}" type="datetimeFigureOut">
              <a:rPr lang="sk-SK" smtClean="0"/>
              <a:pPr/>
              <a:t>22.06.2017</a:t>
            </a:fld>
            <a:endParaRPr lang="sk-SK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E141-E024-4FC1-8945-7BE53EC9AC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A7B2-F5C4-40D4-AA49-71615D11B4A1}" type="datetimeFigureOut">
              <a:rPr lang="sk-SK" smtClean="0"/>
              <a:pPr/>
              <a:t>22.06.2017</a:t>
            </a:fld>
            <a:endParaRPr lang="sk-SK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E141-E024-4FC1-8945-7BE53EC9AC7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A7B2-F5C4-40D4-AA49-71615D11B4A1}" type="datetimeFigureOut">
              <a:rPr lang="sk-SK" smtClean="0"/>
              <a:pPr/>
              <a:t>22.06.2017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E141-E024-4FC1-8945-7BE53EC9AC7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45A7B2-F5C4-40D4-AA49-71615D11B4A1}" type="datetimeFigureOut">
              <a:rPr lang="sk-SK" smtClean="0"/>
              <a:pPr/>
              <a:t>22.06.2017</a:t>
            </a:fld>
            <a:endParaRPr lang="sk-SK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ECE141-E024-4FC1-8945-7BE53EC9AC7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http://c1cleantechnicacom.wpengine.netdna-cdn.com/files/2014/04/wind-turbines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5416"/>
            <a:ext cx="9540552" cy="763244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39552" y="692696"/>
            <a:ext cx="4824536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sk-SK" sz="6000" dirty="0">
                <a:solidFill>
                  <a:schemeClr val="bg1"/>
                </a:solidFill>
                <a:latin typeface="Franklin Gothic Demi" pitchFamily="34" charset="0"/>
              </a:rPr>
              <a:t>Veterná energia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5400" dirty="0"/>
              <a:t>Veterné elektrárne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4" descr="turbinetogrid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sk-SK" dirty="0">
                <a:solidFill>
                  <a:schemeClr val="bg1"/>
                </a:solidFill>
                <a:ea typeface="MS PGothic" pitchFamily="34" charset="-128"/>
              </a:rPr>
              <a:t>Typy veterných elektrární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6" name="Picture 3" descr="Berg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1371600" cy="2295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Windfar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267200"/>
            <a:ext cx="3810000" cy="20272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11"/>
          <p:cNvSpPr txBox="1">
            <a:spLocks noChangeArrowheads="1"/>
          </p:cNvSpPr>
          <p:nvPr/>
        </p:nvSpPr>
        <p:spPr bwMode="auto">
          <a:xfrm>
            <a:off x="1600200" y="1752600"/>
            <a:ext cx="26670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 err="1">
                <a:latin typeface="Franklin Gothic Demi" pitchFamily="34" charset="0"/>
              </a:rPr>
              <a:t>malé</a:t>
            </a:r>
            <a:r>
              <a:rPr lang="en-US" altLang="en-US" sz="2000" dirty="0">
                <a:latin typeface="Franklin Gothic Demi" pitchFamily="34" charset="0"/>
              </a:rPr>
              <a:t> (&lt;10 kW</a:t>
            </a:r>
            <a:r>
              <a:rPr lang="en-US" altLang="en-US" sz="2400" dirty="0">
                <a:latin typeface="Franklin Gothic Demi" pitchFamily="34" charset="0"/>
              </a:rPr>
              <a:t>)</a:t>
            </a:r>
            <a:endParaRPr lang="sk-SK" altLang="en-US" dirty="0">
              <a:latin typeface="Franklin Gothic Demi" pitchFamily="34" charset="0"/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en-US" dirty="0" err="1">
                <a:latin typeface="Franklin Gothic Demi" pitchFamily="34" charset="0"/>
              </a:rPr>
              <a:t>domy</a:t>
            </a:r>
            <a:endParaRPr lang="en-US" altLang="en-US" dirty="0">
              <a:latin typeface="Franklin Gothic Demi" pitchFamily="34" charset="0"/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en-US" dirty="0" err="1">
                <a:latin typeface="Franklin Gothic Demi" pitchFamily="34" charset="0"/>
              </a:rPr>
              <a:t>farmy</a:t>
            </a:r>
            <a:endParaRPr lang="en-US" altLang="en-US" dirty="0">
              <a:latin typeface="Franklin Gothic Demi" pitchFamily="34" charset="0"/>
            </a:endParaRPr>
          </a:p>
          <a:p>
            <a:pPr eaLnBrk="1" hangingPunct="1"/>
            <a:endParaRPr lang="en-US" altLang="en-US" dirty="0">
              <a:latin typeface="Franklin Gothic Demi" pitchFamily="34" charset="0"/>
            </a:endParaRPr>
          </a:p>
        </p:txBody>
      </p:sp>
      <p:sp>
        <p:nvSpPr>
          <p:cNvPr id="26630" name="TextBox 12"/>
          <p:cNvSpPr txBox="1">
            <a:spLocks noChangeArrowheads="1"/>
          </p:cNvSpPr>
          <p:nvPr/>
        </p:nvSpPr>
        <p:spPr bwMode="auto">
          <a:xfrm>
            <a:off x="4114800" y="4800600"/>
            <a:ext cx="2718949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 err="1">
                <a:latin typeface="Franklin Gothic Demi" pitchFamily="34" charset="0"/>
              </a:rPr>
              <a:t>veľké</a:t>
            </a:r>
            <a:r>
              <a:rPr lang="en-US" altLang="en-US" sz="2000" dirty="0">
                <a:latin typeface="Franklin Gothic Demi" pitchFamily="34" charset="0"/>
              </a:rPr>
              <a:t>(250 kW-2+ MW)</a:t>
            </a:r>
            <a:endParaRPr lang="sk-SK" altLang="en-US" dirty="0">
              <a:latin typeface="Franklin Gothic Demi" pitchFamily="34" charset="0"/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en-US" dirty="0" err="1">
                <a:latin typeface="Franklin Gothic Demi" pitchFamily="34" charset="0"/>
              </a:rPr>
              <a:t>Distribúcia</a:t>
            </a:r>
            <a:r>
              <a:rPr lang="en-US" altLang="en-US" dirty="0">
                <a:latin typeface="Franklin Gothic Demi" pitchFamily="34" charset="0"/>
              </a:rPr>
              <a:t> </a:t>
            </a:r>
            <a:r>
              <a:rPr lang="en-US" altLang="en-US" dirty="0" err="1">
                <a:latin typeface="Franklin Gothic Demi" pitchFamily="34" charset="0"/>
              </a:rPr>
              <a:t>energie</a:t>
            </a:r>
            <a:endParaRPr lang="en-US" altLang="en-US" dirty="0">
              <a:latin typeface="Franklin Gothic Demi" pitchFamily="34" charset="0"/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en-US" dirty="0" err="1">
                <a:latin typeface="Franklin Gothic Demi" pitchFamily="34" charset="0"/>
              </a:rPr>
              <a:t>Školy</a:t>
            </a:r>
            <a:endParaRPr lang="en-US" altLang="en-US" dirty="0">
              <a:latin typeface="Franklin Gothic Demi" pitchFamily="34" charset="0"/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en-US" dirty="0" err="1">
                <a:latin typeface="Franklin Gothic Demi" pitchFamily="34" charset="0"/>
              </a:rPr>
              <a:t>Menšie</a:t>
            </a:r>
            <a:r>
              <a:rPr lang="en-US" altLang="en-US" dirty="0">
                <a:latin typeface="Franklin Gothic Demi" pitchFamily="34" charset="0"/>
              </a:rPr>
              <a:t> mestá</a:t>
            </a:r>
          </a:p>
          <a:p>
            <a:pPr eaLnBrk="1" hangingPunct="1"/>
            <a:endParaRPr lang="en-US" altLang="en-US" dirty="0">
              <a:latin typeface="Calibri" pitchFamily="34" charset="0"/>
            </a:endParaRPr>
          </a:p>
          <a:p>
            <a:pPr eaLnBrk="1" hangingPunct="1"/>
            <a:endParaRPr lang="en-US" altLang="en-US" dirty="0">
              <a:latin typeface="Calibri" pitchFamily="34" charset="0"/>
            </a:endParaRPr>
          </a:p>
        </p:txBody>
      </p:sp>
      <p:sp>
        <p:nvSpPr>
          <p:cNvPr id="26632" name="TextBox 10"/>
          <p:cNvSpPr txBox="1">
            <a:spLocks noChangeArrowheads="1"/>
          </p:cNvSpPr>
          <p:nvPr/>
        </p:nvSpPr>
        <p:spPr bwMode="auto">
          <a:xfrm>
            <a:off x="6173788" y="1676400"/>
            <a:ext cx="243874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 err="1">
                <a:latin typeface="Franklin Gothic Demi" pitchFamily="34" charset="0"/>
              </a:rPr>
              <a:t>stredné</a:t>
            </a:r>
            <a:r>
              <a:rPr lang="en-US" altLang="en-US" sz="2000" dirty="0">
                <a:latin typeface="Franklin Gothic Demi" pitchFamily="34" charset="0"/>
              </a:rPr>
              <a:t>(10-250 kW)</a:t>
            </a:r>
            <a:endParaRPr lang="sk-SK" altLang="en-US" sz="2000" dirty="0">
              <a:latin typeface="Franklin Gothic Demi" pitchFamily="34" charset="0"/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en-US" dirty="0" err="1">
                <a:latin typeface="Franklin Gothic Demi" pitchFamily="34" charset="0"/>
              </a:rPr>
              <a:t>dediny</a:t>
            </a:r>
            <a:endParaRPr lang="en-US" altLang="en-US" dirty="0">
              <a:latin typeface="Franklin Gothic Demi" pitchFamily="34" charset="0"/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en-US" dirty="0" err="1">
                <a:latin typeface="Franklin Gothic Demi" pitchFamily="34" charset="0"/>
              </a:rPr>
              <a:t>Hybridné</a:t>
            </a:r>
            <a:r>
              <a:rPr lang="en-US" altLang="en-US" dirty="0">
                <a:latin typeface="Franklin Gothic Demi" pitchFamily="34" charset="0"/>
              </a:rPr>
              <a:t> </a:t>
            </a:r>
            <a:r>
              <a:rPr lang="en-US" altLang="en-US" dirty="0" err="1">
                <a:latin typeface="Franklin Gothic Demi" pitchFamily="34" charset="0"/>
              </a:rPr>
              <a:t>systémy</a:t>
            </a:r>
            <a:endParaRPr lang="en-US" altLang="en-US" dirty="0">
              <a:latin typeface="Franklin Gothic Demi" pitchFamily="34" charset="0"/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en-US" dirty="0" err="1">
                <a:latin typeface="Franklin Gothic Demi" pitchFamily="34" charset="0"/>
              </a:rPr>
              <a:t>Distribúcia</a:t>
            </a:r>
            <a:r>
              <a:rPr lang="en-US" altLang="en-US" dirty="0">
                <a:latin typeface="Franklin Gothic Demi" pitchFamily="34" charset="0"/>
              </a:rPr>
              <a:t> </a:t>
            </a:r>
            <a:r>
              <a:rPr lang="en-US" altLang="en-US" dirty="0" err="1">
                <a:latin typeface="Franklin Gothic Demi" pitchFamily="34" charset="0"/>
              </a:rPr>
              <a:t>energie</a:t>
            </a:r>
            <a:endParaRPr lang="en-US" altLang="en-US" dirty="0">
              <a:latin typeface="Franklin Gothic Dem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16714"/>
            <a:ext cx="2025461" cy="22242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VETERNÉ </a:t>
            </a:r>
            <a:r>
              <a:rPr lang="sk-SK" dirty="0" err="1" smtClean="0"/>
              <a:t>elektrÁrne</a:t>
            </a:r>
            <a:r>
              <a:rPr lang="sk-SK" dirty="0" smtClean="0"/>
              <a:t> na mori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Využívajú miestne vetry- brízy</a:t>
            </a:r>
            <a:endParaRPr lang="sk-SK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0"/>
          </p:nvPr>
        </p:nvSpPr>
        <p:spPr/>
        <p:txBody>
          <a:bodyPr>
            <a:normAutofit fontScale="92500" lnSpcReduction="20000"/>
          </a:bodyPr>
          <a:lstStyle/>
          <a:p>
            <a:endParaRPr lang="sk-SK"/>
          </a:p>
        </p:txBody>
      </p:sp>
      <p:pic>
        <p:nvPicPr>
          <p:cNvPr id="1027" name="Picture 3" descr="C:\Users\tabul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3403128" cy="395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02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020000" cy="838200"/>
          </a:xfrm>
        </p:spPr>
        <p:txBody>
          <a:bodyPr>
            <a:normAutofit fontScale="90000"/>
          </a:bodyPr>
          <a:lstStyle/>
          <a:p>
            <a:r>
              <a:rPr lang="sk-SK" sz="4800" b="1" dirty="0"/>
              <a:t>Veterná energia na </a:t>
            </a:r>
            <a:r>
              <a:rPr lang="sk-SK" sz="4800" b="1" dirty="0" smtClean="0"/>
              <a:t>sloveNsku</a:t>
            </a:r>
            <a:endParaRPr lang="sk-SK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686800" cy="4525963"/>
          </a:xfrm>
        </p:spPr>
        <p:txBody>
          <a:bodyPr vert="horz" anchor="t">
            <a:normAutofit/>
          </a:bodyPr>
          <a:lstStyle/>
          <a:p>
            <a:r>
              <a:rPr lang="sk-SK" dirty="0"/>
              <a:t>Na Slovensku sa veterná energia využíva len zriedka.</a:t>
            </a:r>
          </a:p>
          <a:p>
            <a:r>
              <a:rPr lang="sk-SK" dirty="0"/>
              <a:t>V </a:t>
            </a:r>
            <a:r>
              <a:rPr lang="sk-SK" dirty="0" smtClean="0"/>
              <a:t>súčasnosti </a:t>
            </a:r>
            <a:r>
              <a:rPr lang="sk-SK" dirty="0"/>
              <a:t>sa na Slovensku nachádzajú len </a:t>
            </a:r>
            <a:r>
              <a:rPr lang="sk-SK" dirty="0" smtClean="0"/>
              <a:t>2 </a:t>
            </a:r>
            <a:r>
              <a:rPr lang="sk-SK" dirty="0"/>
              <a:t>veterné elektrárne: </a:t>
            </a:r>
            <a:r>
              <a:rPr lang="sk-SK" b="1" dirty="0" smtClean="0"/>
              <a:t> </a:t>
            </a:r>
            <a:r>
              <a:rPr lang="sk-SK" b="1" dirty="0"/>
              <a:t>Záhorie a Myjava</a:t>
            </a:r>
            <a:r>
              <a:rPr lang="sk-SK" dirty="0"/>
              <a:t>. </a:t>
            </a:r>
          </a:p>
          <a:p>
            <a:r>
              <a:rPr lang="sk-SK" dirty="0"/>
              <a:t>Spolu môžu vyrábať energiu len pre približne 3000 domácností.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ZÁHORIE - CEROVÁ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5602" name="Picture 2" descr="http://www.obeccerova.sk/wp-content/uploads/letecky1-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268760"/>
            <a:ext cx="8335709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MYJAVA – OstrÝ VRCH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6626" name="Picture 2" descr="http://img.cas.sk/img/4/article/210961_veterny-park-veterna-elektraren-samuel-redecha-brestov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808940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000" dirty="0" err="1">
                <a:ea typeface="MS PGothic" pitchFamily="34" charset="-128"/>
              </a:rPr>
              <a:t>Hlučnosť</a:t>
            </a:r>
            <a:r>
              <a:rPr lang="en-US" sz="4000" dirty="0">
                <a:ea typeface="MS PGothic" pitchFamily="34" charset="-128"/>
              </a:rPr>
              <a:t> </a:t>
            </a:r>
            <a:r>
              <a:rPr lang="en-US" sz="4000" dirty="0" err="1">
                <a:ea typeface="MS PGothic" pitchFamily="34" charset="-128"/>
              </a:rPr>
              <a:t>veternej</a:t>
            </a:r>
            <a:r>
              <a:rPr lang="en-US" sz="4000" dirty="0">
                <a:ea typeface="MS PGothic" pitchFamily="34" charset="-128"/>
              </a:rPr>
              <a:t> turbíny</a:t>
            </a:r>
            <a:endParaRPr lang="sk-SK" sz="4000" dirty="0">
              <a:ea typeface="MS PGothic" pitchFamily="34" charset="-128"/>
            </a:endParaRPr>
          </a:p>
        </p:txBody>
      </p:sp>
      <p:pic>
        <p:nvPicPr>
          <p:cNvPr id="3686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56" y="1524000"/>
            <a:ext cx="7620444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81800" y="6477000"/>
            <a:ext cx="3733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 NEED Project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23811"/>
            <a:ext cx="5753100" cy="1406150"/>
          </a:xfrm>
        </p:spPr>
        <p:txBody>
          <a:bodyPr>
            <a:noAutofit/>
          </a:bodyPr>
          <a:lstStyle/>
          <a:p>
            <a:pPr algn="ctr"/>
            <a:r>
              <a:rPr lang="sk-SK" sz="6600" b="1" dirty="0"/>
              <a:t>Ďakujem za pozornosť </a:t>
            </a:r>
            <a:r>
              <a:rPr lang="sk-SK" sz="6600" b="1" dirty="0">
                <a:sym typeface="Wingdings" pitchFamily="2" charset="2"/>
              </a:rPr>
              <a:t></a:t>
            </a:r>
            <a:endParaRPr lang="sk-SK" sz="6600" b="1" dirty="0"/>
          </a:p>
        </p:txBody>
      </p:sp>
      <p:pic>
        <p:nvPicPr>
          <p:cNvPr id="27650" name="Picture 2" descr="Zobrazuje sa IMG_0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0372" y="1898650"/>
            <a:ext cx="4000903" cy="493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686800" cy="4525963"/>
          </a:xfrm>
        </p:spPr>
        <p:txBody>
          <a:bodyPr vert="horz" anchor="t">
            <a:normAutofit/>
          </a:bodyPr>
          <a:lstStyle/>
          <a:p>
            <a:r>
              <a:rPr lang="sk-SK" sz="4000" dirty="0" smtClean="0"/>
              <a:t>Môžeme </a:t>
            </a:r>
            <a:r>
              <a:rPr lang="sk-SK" sz="4000" dirty="0"/>
              <a:t>ju použiť ako alternatívu pre fosilné </a:t>
            </a:r>
            <a:r>
              <a:rPr lang="sk-SK" sz="4000" dirty="0" smtClean="0"/>
              <a:t>palivá, </a:t>
            </a:r>
            <a:r>
              <a:rPr lang="sk-SK" sz="4000" dirty="0"/>
              <a:t>pretože je obnoviteľná, čistá a neprodukuje žiadne skleníkové plyny. Je ekologická. </a:t>
            </a:r>
          </a:p>
          <a:p>
            <a:endParaRPr lang="sk-S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4850904" cy="32339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11600"/>
            <a:ext cx="3924300" cy="294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404664"/>
            <a:ext cx="4491608" cy="838200"/>
          </a:xfrm>
        </p:spPr>
        <p:txBody>
          <a:bodyPr>
            <a:normAutofit fontScale="90000"/>
          </a:bodyPr>
          <a:lstStyle/>
          <a:p>
            <a:r>
              <a:rPr lang="sk-SK" sz="6700" b="1" dirty="0"/>
              <a:t>História</a:t>
            </a:r>
            <a:br>
              <a:rPr lang="sk-SK" sz="6700" b="1" dirty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00808"/>
            <a:ext cx="8686800" cy="4525963"/>
          </a:xfrm>
        </p:spPr>
        <p:txBody>
          <a:bodyPr vert="horz" anchor="t">
            <a:normAutofit/>
          </a:bodyPr>
          <a:lstStyle/>
          <a:p>
            <a:r>
              <a:rPr lang="sk-SK" dirty="0"/>
              <a:t>Veterná energia sa používa už od čias námorných </a:t>
            </a:r>
            <a:r>
              <a:rPr lang="sk-SK" dirty="0" smtClean="0"/>
              <a:t>plavieb, </a:t>
            </a:r>
            <a:r>
              <a:rPr lang="sk-SK" dirty="0"/>
              <a:t>kde sa využívala ako pohon do plachiet.</a:t>
            </a:r>
          </a:p>
          <a:p>
            <a:r>
              <a:rPr lang="sk-SK" dirty="0"/>
              <a:t>Prvý veterný </a:t>
            </a:r>
            <a:r>
              <a:rPr lang="sk-SK" dirty="0" smtClean="0"/>
              <a:t>mlyn, </a:t>
            </a:r>
            <a:r>
              <a:rPr lang="sk-SK" dirty="0"/>
              <a:t>ktorý sa používal na výrobu elektrickej energie bol postavený v Škótsku v </a:t>
            </a:r>
            <a:r>
              <a:rPr lang="sk-SK" dirty="0" smtClean="0"/>
              <a:t>j</a:t>
            </a:r>
            <a:r>
              <a:rPr lang="sk-SK" b="1" dirty="0" smtClean="0"/>
              <a:t>úli </a:t>
            </a:r>
            <a:r>
              <a:rPr lang="sk-SK" b="1" dirty="0"/>
              <a:t>1887</a:t>
            </a:r>
            <a:r>
              <a:rPr lang="sk-SK" dirty="0"/>
              <a:t> profesorom </a:t>
            </a:r>
            <a:r>
              <a:rPr lang="sk-SK" b="1" dirty="0"/>
              <a:t>James</a:t>
            </a:r>
            <a:r>
              <a:rPr lang="sk-SK" dirty="0"/>
              <a:t>om </a:t>
            </a:r>
            <a:r>
              <a:rPr lang="sk-SK" b="1" dirty="0"/>
              <a:t>Blyth</a:t>
            </a:r>
            <a:r>
              <a:rPr lang="sk-SK" dirty="0"/>
              <a:t>om. Bol vysoký 10 metrov a bol využívaný na nabíjanie batérií.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9458" name="Picture 2" descr="http://upload.wikimedia.org/wikipedia/commons/1/13/James_Blyth's_1891_windm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8531633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http://www.freelogovectors.net/wp-content/uploads/2012/07/windmill-silhouettes-300x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7159899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900" cap="none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Čo je to? Ako ju používame?</a:t>
            </a:r>
            <a:br>
              <a:rPr lang="sk-SK" sz="4900" cap="none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sk-SK" cap="none" dirty="0">
              <a:ln w="18415" cmpd="sng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k-SK" dirty="0"/>
              <a:t>Veterná energia je energia získavaná</a:t>
            </a:r>
            <a:r>
              <a:rPr lang="sk-SK" b="1" dirty="0"/>
              <a:t> </a:t>
            </a:r>
            <a:r>
              <a:rPr lang="sk-SK" b="1" dirty="0" smtClean="0"/>
              <a:t>z:</a:t>
            </a:r>
            <a:r>
              <a:rPr lang="sk-SK" dirty="0" smtClean="0"/>
              <a:t> </a:t>
            </a:r>
            <a:r>
              <a:rPr lang="sk-SK" b="1" dirty="0"/>
              <a:t>veterných turbín</a:t>
            </a:r>
            <a:r>
              <a:rPr lang="sk-SK" dirty="0"/>
              <a:t> na produkovanie </a:t>
            </a:r>
            <a:r>
              <a:rPr lang="sk-SK" b="1" dirty="0"/>
              <a:t>elektrickej </a:t>
            </a:r>
            <a:r>
              <a:rPr lang="sk-SK" b="1" dirty="0" smtClean="0"/>
              <a:t>energie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dirty="0" smtClean="0"/>
              <a:t> </a:t>
            </a:r>
            <a:r>
              <a:rPr lang="sk-SK" b="1" dirty="0"/>
              <a:t>veterných mlynov</a:t>
            </a:r>
            <a:r>
              <a:rPr lang="sk-SK" dirty="0"/>
              <a:t> na získavanie </a:t>
            </a:r>
            <a:r>
              <a:rPr lang="sk-SK" b="1" dirty="0"/>
              <a:t>mechanickej energie.</a:t>
            </a:r>
          </a:p>
        </p:txBody>
      </p:sp>
      <p:pic>
        <p:nvPicPr>
          <p:cNvPr id="17412" name="Picture 4" descr="http://www.chennaiwebdesign.com/static_websites/ambassadargroup/images/windm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05064"/>
            <a:ext cx="3810000" cy="2543175"/>
          </a:xfrm>
          <a:prstGeom prst="rect">
            <a:avLst/>
          </a:prstGeom>
          <a:noFill/>
        </p:spPr>
      </p:pic>
      <p:pic>
        <p:nvPicPr>
          <p:cNvPr id="1030" name="Picture 6" descr="http://programsdetmi.sk/wp-content/uploads/2015/01/programsdetmi-veterny-mlyn-kuzelov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36480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3600" b="1" dirty="0" smtClean="0"/>
              <a:t>Veterný mlyn </a:t>
            </a:r>
            <a:r>
              <a:rPr lang="sk-SK" dirty="0" smtClean="0"/>
              <a:t>je zariadenie, ktoré premieňa energiu vetra na mechanickú energiu.</a:t>
            </a:r>
          </a:p>
          <a:p>
            <a:r>
              <a:rPr lang="sk-SK" dirty="0" smtClean="0"/>
              <a:t>Typické pre Holandsko: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-odčerpávanie vody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-mletie múky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-pílenie dreva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80" y="3284984"/>
            <a:ext cx="5035018" cy="279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686800" cy="4525963"/>
          </a:xfrm>
        </p:spPr>
        <p:txBody>
          <a:bodyPr vert="horz" anchor="t">
            <a:normAutofit/>
          </a:bodyPr>
          <a:lstStyle/>
          <a:p>
            <a:r>
              <a:rPr lang="sk-SK" dirty="0"/>
              <a:t>- </a:t>
            </a:r>
            <a:r>
              <a:rPr lang="sk-SK" sz="3600" b="1" dirty="0"/>
              <a:t>Veterná turbína </a:t>
            </a:r>
            <a:r>
              <a:rPr lang="sk-SK" dirty="0"/>
              <a:t>je prístroj, ktorý premieňa energiu vetra na elektrickú energiu.</a:t>
            </a:r>
          </a:p>
          <a:p>
            <a:endParaRPr lang="sk-SK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3" y="2244021"/>
            <a:ext cx="4870705" cy="3758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4139952" cy="5732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6271" y="0"/>
            <a:ext cx="9087729" cy="4525963"/>
          </a:xfrm>
        </p:spPr>
        <p:txBody>
          <a:bodyPr vert="horz" anchor="t">
            <a:normAutofit/>
          </a:bodyPr>
          <a:lstStyle/>
          <a:p>
            <a:r>
              <a:rPr lang="en-US" dirty="0" err="1"/>
              <a:t>Veterná</a:t>
            </a:r>
            <a:r>
              <a:rPr lang="en-US" dirty="0"/>
              <a:t> </a:t>
            </a:r>
            <a:r>
              <a:rPr lang="en-US" dirty="0" err="1"/>
              <a:t>turbína</a:t>
            </a:r>
            <a:r>
              <a:rPr lang="en-US" dirty="0"/>
              <a:t> </a:t>
            </a:r>
            <a:r>
              <a:rPr lang="en-US" dirty="0" err="1"/>
              <a:t>získava</a:t>
            </a:r>
            <a:r>
              <a:rPr lang="en-US" dirty="0"/>
              <a:t> </a:t>
            </a:r>
            <a:r>
              <a:rPr lang="en-US" dirty="0" err="1"/>
              <a:t>energiu</a:t>
            </a:r>
            <a:r>
              <a:rPr lang="en-US" dirty="0"/>
              <a:t> </a:t>
            </a:r>
            <a:r>
              <a:rPr lang="en-US" dirty="0" err="1"/>
              <a:t>premenením</a:t>
            </a:r>
            <a:r>
              <a:rPr lang="en-US" dirty="0"/>
              <a:t> </a:t>
            </a:r>
            <a:r>
              <a:rPr lang="en-US" dirty="0" err="1"/>
              <a:t>sily</a:t>
            </a:r>
            <a:r>
              <a:rPr lang="en-US" dirty="0"/>
              <a:t> </a:t>
            </a:r>
            <a:r>
              <a:rPr lang="en-US" dirty="0" err="1"/>
              <a:t>vetra</a:t>
            </a:r>
            <a:r>
              <a:rPr lang="en-US" dirty="0"/>
              <a:t> do </a:t>
            </a:r>
            <a:r>
              <a:rPr lang="en-US" dirty="0" err="1"/>
              <a:t>otáčacej</a:t>
            </a:r>
            <a:r>
              <a:rPr lang="en-US" dirty="0"/>
              <a:t> </a:t>
            </a:r>
            <a:r>
              <a:rPr lang="en-US" dirty="0" err="1"/>
              <a:t>sily</a:t>
            </a:r>
            <a:r>
              <a:rPr lang="en-US" dirty="0"/>
              <a:t> </a:t>
            </a:r>
            <a:r>
              <a:rPr lang="en-US" dirty="0" err="1"/>
              <a:t>pôsobiacej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lopatky</a:t>
            </a:r>
            <a:r>
              <a:rPr lang="en-US" dirty="0"/>
              <a:t> </a:t>
            </a:r>
            <a:r>
              <a:rPr lang="en-US" dirty="0" err="1"/>
              <a:t>rotora</a:t>
            </a:r>
            <a:r>
              <a:rPr lang="en-US" dirty="0"/>
              <a:t>.</a:t>
            </a:r>
            <a:endParaRPr lang="sk-SK" dirty="0"/>
          </a:p>
          <a:p>
            <a:r>
              <a:rPr lang="en-US" dirty="0" err="1"/>
              <a:t>Množstvo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ktorú</a:t>
            </a:r>
            <a:r>
              <a:rPr lang="en-US" dirty="0"/>
              <a:t> </a:t>
            </a:r>
            <a:r>
              <a:rPr lang="en-US" dirty="0" err="1"/>
              <a:t>turbína</a:t>
            </a:r>
            <a:r>
              <a:rPr lang="en-US" dirty="0"/>
              <a:t> </a:t>
            </a:r>
            <a:r>
              <a:rPr lang="en-US" dirty="0" err="1"/>
              <a:t>vyprodukuje</a:t>
            </a:r>
            <a:r>
              <a:rPr lang="en-US" dirty="0"/>
              <a:t> </a:t>
            </a:r>
            <a:r>
              <a:rPr lang="en-US" dirty="0" err="1"/>
              <a:t>závisí</a:t>
            </a:r>
            <a:r>
              <a:rPr lang="en-US" dirty="0"/>
              <a:t> od </a:t>
            </a:r>
            <a:r>
              <a:rPr lang="en-US" dirty="0" err="1"/>
              <a:t>hustoty</a:t>
            </a:r>
            <a:r>
              <a:rPr lang="en-US" dirty="0"/>
              <a:t> </a:t>
            </a:r>
            <a:r>
              <a:rPr lang="en-US" dirty="0" err="1"/>
              <a:t>vzduchu</a:t>
            </a:r>
            <a:r>
              <a:rPr lang="en-US" dirty="0"/>
              <a:t>, </a:t>
            </a:r>
            <a:r>
              <a:rPr lang="en-US" dirty="0" err="1"/>
              <a:t>polohy</a:t>
            </a:r>
            <a:r>
              <a:rPr lang="en-US" dirty="0"/>
              <a:t> </a:t>
            </a:r>
            <a:r>
              <a:rPr lang="en-US" dirty="0" err="1"/>
              <a:t>rotora</a:t>
            </a:r>
            <a:r>
              <a:rPr lang="en-US" dirty="0"/>
              <a:t> a </a:t>
            </a:r>
            <a:r>
              <a:rPr lang="en-US" dirty="0" err="1"/>
              <a:t>rýchlosti</a:t>
            </a:r>
            <a:r>
              <a:rPr lang="en-US" dirty="0"/>
              <a:t> </a:t>
            </a:r>
            <a:r>
              <a:rPr lang="en-US" dirty="0" err="1"/>
              <a:t>vetra</a:t>
            </a:r>
            <a:r>
              <a:rPr lang="en-US" dirty="0"/>
              <a:t>.</a:t>
            </a:r>
            <a:endParaRPr lang="sk-SK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71" y="3284984"/>
            <a:ext cx="462908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340</TotalTime>
  <Words>444</Words>
  <Application>Microsoft Office PowerPoint</Application>
  <PresentationFormat>On-screen Show (4:3)</PresentationFormat>
  <Paragraphs>62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Courier New</vt:lpstr>
      <vt:lpstr>Calibri</vt:lpstr>
      <vt:lpstr>Wingdings</vt:lpstr>
      <vt:lpstr>Times New Roman</vt:lpstr>
      <vt:lpstr>Franklin Gothic Medium</vt:lpstr>
      <vt:lpstr>Wingdings 2</vt:lpstr>
      <vt:lpstr>Franklin Gothic Book</vt:lpstr>
      <vt:lpstr>Arial</vt:lpstr>
      <vt:lpstr>Franklin Gothic Demi</vt:lpstr>
      <vt:lpstr>MS PGothic</vt:lpstr>
      <vt:lpstr>MS PGothic</vt:lpstr>
      <vt:lpstr>Cesta</vt:lpstr>
      <vt:lpstr>PowerPoint Presentation</vt:lpstr>
      <vt:lpstr>PowerPoint Presentation</vt:lpstr>
      <vt:lpstr>História </vt:lpstr>
      <vt:lpstr>PowerPoint Presentation</vt:lpstr>
      <vt:lpstr>PowerPoint Presentation</vt:lpstr>
      <vt:lpstr>Čo je to? Ako ju používame? </vt:lpstr>
      <vt:lpstr>PowerPoint Presentation</vt:lpstr>
      <vt:lpstr>PowerPoint Presentation</vt:lpstr>
      <vt:lpstr>PowerPoint Presentation</vt:lpstr>
      <vt:lpstr>Veterné elektrárne</vt:lpstr>
      <vt:lpstr>Typy veterných elektrární</vt:lpstr>
      <vt:lpstr>VETERNÉ elektrÁrne na mori</vt:lpstr>
      <vt:lpstr>Veterná energia na sloveNsku</vt:lpstr>
      <vt:lpstr>ZÁHORIE - CEROVÁ</vt:lpstr>
      <vt:lpstr>MYJAVA – OstrÝ VRCH</vt:lpstr>
      <vt:lpstr>Hlučnosť veternej turbíny</vt:lpstr>
      <vt:lpstr>Ďakujem za pozornosť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Peto</dc:creator>
  <cp:lastModifiedBy>Anna Šochová</cp:lastModifiedBy>
  <cp:revision>27</cp:revision>
  <dcterms:created xsi:type="dcterms:W3CDTF">2015-03-12T18:53:49Z</dcterms:created>
  <dcterms:modified xsi:type="dcterms:W3CDTF">2017-06-22T20:04:33Z</dcterms:modified>
</cp:coreProperties>
</file>